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44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17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-2317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765661" y="7534451"/>
            <a:ext cx="1094446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0" cy="2114103"/>
            <a:chOff x="0" y="0"/>
            <a:chExt cx="12680800" cy="3523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55288" r="-49843" b="-5486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680800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 de Aplicativo Mobile</a:t>
              </a:r>
            </a:p>
            <a:p>
              <a:pPr algn="ctr">
                <a:lnSpc>
                  <a:spcPts val="5184"/>
                </a:lnSpc>
              </a:pPr>
              <a:endParaRPr lang="en-US" sz="432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73269" r="27754" b="-39160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desenvolvido pelo Prof. Raphael Barreto</a:t>
            </a:r>
          </a:p>
          <a:p>
            <a:pPr algn="ctr">
              <a:lnSpc>
                <a:spcPts val="2592"/>
              </a:lnSpc>
            </a:pPr>
            <a:endParaRPr lang="en-US" sz="21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20735" y="7540059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770294" y="7860586"/>
            <a:ext cx="1089813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3884" b="-13883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 - GEP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2" b="-122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431917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13550979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8587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Drawer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Transformando o layout raiz e integrando o menu lateral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169"/>
            <a:ext cx="67142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Substituindo Stack por Drawer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67082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primeiro passo para implementar a navegação em Drawer é modificar o arquivo de layout principal (app/_layout.jsx), substituindo o componente Stack pelo componente Drawer. Esta mudança transforma fundamentalmente como a navegação de nível superior funciona no aplicativo.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41301"/>
            <a:ext cx="30765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Importação do Componente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4274701"/>
            <a:ext cx="6279356" cy="615196"/>
          </a:xfrm>
          <a:prstGeom prst="roundRect">
            <a:avLst>
              <a:gd name="adj" fmla="val 1486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274701"/>
            <a:ext cx="6299121" cy="615196"/>
          </a:xfrm>
          <a:prstGeom prst="roundRect">
            <a:avLst>
              <a:gd name="adj" fmla="val 483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423529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Drawer 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expo-router/drawer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11313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componente Drawer vem diretamente do expo-router, mantendo a integração com o sistema de roteamento baseado em arquivos.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83908" y="5900644"/>
            <a:ext cx="25163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Substituição no Layout Stack por Drawer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720804" y="6259201"/>
            <a:ext cx="9014868" cy="1454032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2" name="Text 10"/>
          <p:cNvSpPr/>
          <p:nvPr/>
        </p:nvSpPr>
        <p:spPr>
          <a:xfrm>
            <a:off x="783908" y="6308884"/>
            <a:ext cx="8725851" cy="1317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tabs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headerShown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 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    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not-found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Erro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20804" y="775985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Cada tela ou grupo de telas agora é registrado como Drawer.Screen.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1713"/>
            <a:ext cx="75103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Comportamento Inicial do Drawer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886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Após implementar o Drawer, se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ocê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retirar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headerShown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de tabs,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você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notará que um botão de menu hambúrguer aparece automaticamente na barra de navegação. Por padrão, o Drawer exibe todas as telas registradas no menu lateral, incluindo tanto a navegação por tabs quanto a tela de usuário.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4694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entanto, este comportamento padrão geralmente não é o ideal. O menu mostra todas as rotas disponíveis, incluindo elementos técnicos como "(tabs)" e "not-found", que não deveriam ser visíveis para o usuário final. Além disso, a apresentação é bastante básica, sem ícones ou formatação personalizada.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3228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criar uma experiência de usuário profissional e intuitiva, precisaremos personalizar completamente o conteúdo do menu Drawer, controlando exatamente quais itens aparecem, como são apresentados e qual é seu comportamento ao serem selecionados.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2785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Personalização do Menu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um menu customizado com ícones e comportamento definido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553879"/>
            <a:ext cx="9121854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Criando o </a:t>
            </a:r>
            <a:r>
              <a:rPr lang="en-US" sz="3450" dirty="0" err="1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Componente</a:t>
            </a:r>
            <a:r>
              <a:rPr lang="en-US" sz="34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 </a:t>
            </a:r>
            <a:r>
              <a:rPr lang="en-US" sz="3450" dirty="0" err="1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CustomDrawerContent</a:t>
            </a:r>
            <a:r>
              <a:rPr lang="en-US" sz="34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 no layout principal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87241" y="1423749"/>
            <a:ext cx="13055918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personalizar completamente o conteúdo do menu Drawer, criamos um componente customizado que define exatamente quais itens aparecem e como se comportam. Este componente substitui o menu padrão, dando controle total sobre a aparência e funcionalidade.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87241" y="2137886"/>
            <a:ext cx="13055918" cy="4823698"/>
          </a:xfrm>
          <a:prstGeom prst="roundRect">
            <a:avLst>
              <a:gd name="adj" fmla="val 19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78431" y="2137886"/>
            <a:ext cx="13073539" cy="4823698"/>
          </a:xfrm>
          <a:prstGeom prst="roundRect">
            <a:avLst>
              <a:gd name="adj" fmla="val 55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55477" y="2270641"/>
            <a:ext cx="12719447" cy="455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expo-status-bar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DrawerContentScrollView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DrawerItem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react-navigation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FontAwesome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@expo/vector-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CustomDrawerContent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DrawerContentScrollView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DrawerItem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4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FontAwesome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/&gt;)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DrawerContentScrollView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87241" y="7139464"/>
            <a:ext cx="13055918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DrawerContentScrollView permite que o menu role verticalmente caso tenha muitos itens, enquanto cada DrawerItem representa uma opção de navegação individual com ícone, label e ação de clique.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386"/>
            <a:ext cx="126051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Configurando o Drawer para Usar Conteúdo Customizado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129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Após criar o componente CustomDrawerContent, precisamos instruir o Drawer a utilizá-lo em vez do menu padrão. Isso é feito através da propriedade drawerContent no componente Drawer principal.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77979"/>
            <a:ext cx="26154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no Layout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411379"/>
            <a:ext cx="6279356" cy="3790593"/>
          </a:xfrm>
          <a:prstGeom prst="roundRect">
            <a:avLst>
              <a:gd name="adj" fmla="val 24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411379"/>
            <a:ext cx="6299121" cy="3790593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560207"/>
            <a:ext cx="59024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drawerContent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CustomDrawerContent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#004a80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" name="Text 6"/>
          <p:cNvSpPr/>
          <p:nvPr/>
        </p:nvSpPr>
        <p:spPr>
          <a:xfrm>
            <a:off x="7564874" y="2877979"/>
            <a:ext cx="25652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Elementos Importantes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3386495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prop drawerContent recebe uma função que retorna o componente customizado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ScreenOptions define estilos globais para todas as telas do Drawer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Cores seguem o padrão visual da Firjan SENAI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menu agora exibe apenas os itens explicitamente definidos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3135"/>
            <a:ext cx="108029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Adicionando o Botão Drawer no Layout de Tabs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9004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Por padrão, o botão do menu Drawer aparece apenas na navbar mais externa. Para melhorar a experiência do usuário, devemos adicionar o botão em cada tela onde queremos que o menu esteja acessível. Isso é especialmente importante quando trabalhamos com múltiplos níveis de navegação.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65909"/>
            <a:ext cx="1855113" cy="18551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96910" y="3465909"/>
            <a:ext cx="29470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Posicionamento no Header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896910" y="3895130"/>
            <a:ext cx="429422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Adicione o DrawerToggleButton na propriedade headerRight (ou headerLeft) dentro do screenOptions do layout de tabs. Este botão funciona automaticamente, abrindo e fechando o menu quando pressionado.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3465909"/>
            <a:ext cx="1855232" cy="18552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42383" y="34659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Personalização Visual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42383" y="3895130"/>
            <a:ext cx="429422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Use a propriedade tintColor para definir a cor do ícone, garantindo contraste adequado com o fundo da navbar. No padrão Firjan SENAI, utilizamos branco (#FFFFFF) sobre o azul institucional.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93790" y="6222860"/>
            <a:ext cx="13042821" cy="733485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11" name="Shape 7"/>
          <p:cNvSpPr/>
          <p:nvPr/>
        </p:nvSpPr>
        <p:spPr>
          <a:xfrm>
            <a:off x="774025" y="6256794"/>
            <a:ext cx="13062585" cy="1250275"/>
          </a:xfrm>
          <a:prstGeom prst="roundRect">
            <a:avLst>
              <a:gd name="adj" fmla="val 23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2" name="Text 8"/>
          <p:cNvSpPr/>
          <p:nvPr/>
        </p:nvSpPr>
        <p:spPr>
          <a:xfrm>
            <a:off x="972382" y="6388655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headerLeft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DrawerToggleButton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05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Integração Completa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Combinando Stack, Tabs e Drawer em um sistema de navegação coeso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" y="446603"/>
            <a:ext cx="7879556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Gerenciando Múltiplos Níveis de Navegação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9605" y="1219914"/>
            <a:ext cx="13331190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Quando trabalhamos com aplicativos que combinam diferentes tipos de navegação (Stack, Tabs e Drawer), é fundamental entender a hierarquia e onde cada navbar aparece. No nosso projeto, temos três níveis de navegação interconectados.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" y="1841897"/>
            <a:ext cx="13331190" cy="61010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14779" y="2641990"/>
            <a:ext cx="2949018" cy="36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Drawer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414779" y="3115471"/>
            <a:ext cx="3250473" cy="53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8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Navegação global e acessos rápidos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04135" y="4647322"/>
            <a:ext cx="2949018" cy="36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Tabs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64815" y="5120804"/>
            <a:ext cx="2988338" cy="53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8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Separação por áreas principais do app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414779" y="5682755"/>
            <a:ext cx="2949018" cy="36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Stack (Produtos)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414779" y="6156236"/>
            <a:ext cx="3250473" cy="536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8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Fluxo de telas específicas do produto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4598"/>
            <a:ext cx="611671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Ocultando Headers Redundantes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08390"/>
            <a:ext cx="13042821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 múltiplos níveis de navegação, frequentemente acabamos com headers duplicados na tela. Para manter uma interface limpa e profissional, devemos ocultar os headers redundantes usando a opção headerShown: false.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212300"/>
            <a:ext cx="225492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Estratégia de Ocultação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2619137"/>
            <a:ext cx="7661077" cy="99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Oculte o header do Drawer principal, pois o header das Tabs será visível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Mantenha o header das Tabs visível com o botão do Drawer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o Stack de Produtos, oculte o header das Tabs e mostre o header do Stack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Adicione o DrawerToggleButton em cada header que permanece visível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746804"/>
            <a:ext cx="7661077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abordagem garante que sempre há exatamente um header na tela, evitando confusão visual e desperdício de espaço.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752523" y="2068949"/>
            <a:ext cx="5213032" cy="5566053"/>
          </a:xfrm>
          <a:prstGeom prst="roundRect">
            <a:avLst>
              <a:gd name="adj" fmla="val 175"/>
            </a:avLst>
          </a:prstGeom>
          <a:solidFill>
            <a:srgbClr val="004A80"/>
          </a:solidFill>
          <a:ln/>
        </p:spPr>
      </p:sp>
      <p:sp>
        <p:nvSpPr>
          <p:cNvPr id="8" name="Text 6"/>
          <p:cNvSpPr/>
          <p:nvPr/>
        </p:nvSpPr>
        <p:spPr>
          <a:xfrm>
            <a:off x="8921115" y="2212300"/>
            <a:ext cx="325540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no Layout do Drawer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8921115" y="2636996"/>
            <a:ext cx="4875848" cy="1750933"/>
          </a:xfrm>
          <a:prstGeom prst="roundRect">
            <a:avLst>
              <a:gd name="adj" fmla="val 522"/>
            </a:avLst>
          </a:prstGeom>
          <a:solidFill>
            <a:srgbClr val="0D578D"/>
          </a:solidFill>
          <a:ln/>
        </p:spPr>
      </p:sp>
      <p:sp>
        <p:nvSpPr>
          <p:cNvPr id="10" name="Shape 8"/>
          <p:cNvSpPr/>
          <p:nvPr/>
        </p:nvSpPr>
        <p:spPr>
          <a:xfrm>
            <a:off x="8912781" y="2636996"/>
            <a:ext cx="4892516" cy="1750933"/>
          </a:xfrm>
          <a:prstGeom prst="roundRect">
            <a:avLst>
              <a:gd name="adj" fmla="val 1445"/>
            </a:avLst>
          </a:prstGeom>
          <a:solidFill>
            <a:srgbClr val="0D578D"/>
          </a:solidFill>
          <a:ln/>
        </p:spPr>
      </p:sp>
      <p:sp>
        <p:nvSpPr>
          <p:cNvPr id="11" name="Text 9"/>
          <p:cNvSpPr/>
          <p:nvPr/>
        </p:nvSpPr>
        <p:spPr>
          <a:xfrm>
            <a:off x="9081373" y="2763441"/>
            <a:ext cx="4555331" cy="149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&lt;Drawer.Screen </a:t>
            </a:r>
            <a:endParaRPr lang="en-US" sz="13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name="(tabs)" </a:t>
            </a:r>
            <a:endParaRPr lang="en-US" sz="13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options={{</a:t>
            </a:r>
            <a:endParaRPr lang="en-US" sz="13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headerShown: false</a:t>
            </a:r>
            <a:endParaRPr lang="en-US" sz="13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}}</a:t>
            </a:r>
            <a:endParaRPr lang="en-US" sz="130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/&gt;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8921115" y="4398791"/>
            <a:ext cx="309431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no Products Layout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8921115" y="4823487"/>
            <a:ext cx="4875848" cy="2499955"/>
          </a:xfrm>
          <a:prstGeom prst="roundRect">
            <a:avLst>
              <a:gd name="adj" fmla="val 366"/>
            </a:avLst>
          </a:prstGeom>
          <a:solidFill>
            <a:srgbClr val="0D578D"/>
          </a:solidFill>
          <a:ln/>
        </p:spPr>
      </p:sp>
      <p:sp>
        <p:nvSpPr>
          <p:cNvPr id="14" name="Shape 12"/>
          <p:cNvSpPr/>
          <p:nvPr/>
        </p:nvSpPr>
        <p:spPr>
          <a:xfrm>
            <a:off x="8912781" y="4823487"/>
            <a:ext cx="4892516" cy="2499955"/>
          </a:xfrm>
          <a:prstGeom prst="roundRect">
            <a:avLst>
              <a:gd name="adj" fmla="val 1012"/>
            </a:avLst>
          </a:prstGeom>
          <a:solidFill>
            <a:srgbClr val="0D578D"/>
          </a:solidFill>
          <a:ln/>
        </p:spPr>
      </p:sp>
      <p:sp>
        <p:nvSpPr>
          <p:cNvPr id="15" name="Text 13"/>
          <p:cNvSpPr/>
          <p:nvPr/>
        </p:nvSpPr>
        <p:spPr>
          <a:xfrm>
            <a:off x="9081373" y="4949931"/>
            <a:ext cx="4555331" cy="22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headerLeft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DrawerToggleButton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tintColor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486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Navegação em Drawer (Menu Hambúrguer)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5267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Uma introdução completa à implementação de navegação lateral em aplicativos React Native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126236"/>
            <a:ext cx="1414820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52" y="5233392"/>
            <a:ext cx="158710" cy="158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50858" y="5185767"/>
            <a:ext cx="93868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FIRJAN SENAI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2307788" y="5110996"/>
            <a:ext cx="601623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004A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442091" y="5185767"/>
            <a:ext cx="3330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4A8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2026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06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0602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Funcional Completo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Implementação final integrada de todos os componentes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676"/>
            <a:ext cx="69640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Revisão Final e Próximos Passos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5558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Implementamos com sucesso a navegação em Drawer, criando um menu lateral personalizado com ícones e comportamento customizado. A integração com os outros tipos de navegação (Stack e Tabs) demonstra como combinar diferentes padrões para criar experiências de usuário sofisticadas e intuitivas.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31450"/>
            <a:ext cx="6422231" cy="3054548"/>
          </a:xfrm>
          <a:prstGeom prst="roundRect">
            <a:avLst>
              <a:gd name="adj" fmla="val 299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25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que Aprendemos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681889"/>
            <a:ext cx="5979795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Instalação e configuração de dependências do Drawer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Criação de menu lateral personalizado com DrawerContentScrollView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de ícones e navegação programática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Gerenciamento de múltiplos níveis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Boas práticas para headers e botões de menu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031450"/>
            <a:ext cx="6422231" cy="3054548"/>
          </a:xfrm>
          <a:prstGeom prst="roundRect">
            <a:avLst>
              <a:gd name="adj" fmla="val 299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25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Próximo Módulo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3681889"/>
            <a:ext cx="597979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Nas próximas aulas, exploraremos funcionalidades específicas de dispositivos móveis que não existem na web. Aprenderemos a trabalhar com recursos nativos como gestos touch avançados, sensores do dispositivo, câmera, geolocalização e outras capacidades exclusivas do ambiente mobile.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91446" y="6254945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"A navegação em Drawer é essencial para aplicativos complexos com muitas telas. Dominar sua implementação e integração com outros padrões de navegação é fundamental para criar experiências mobile profissionais."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6031703"/>
            <a:ext cx="22860" cy="1081564"/>
          </a:xfrm>
          <a:prstGeom prst="rect">
            <a:avLst/>
          </a:prstGeom>
          <a:solidFill>
            <a:srgbClr val="004A80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6938"/>
            <a:ext cx="55962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Sumário da Apresentação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3385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48176"/>
            <a:ext cx="6422231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93075"/>
            <a:ext cx="34073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que é Navegação em Drawer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122295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Conceitos fundamentais e casos de uso ideais para este padrão de navegação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223385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548176"/>
            <a:ext cx="6422231" cy="22860"/>
          </a:xfrm>
          <a:prstGeom prst="rect">
            <a:avLst/>
          </a:prstGeom>
          <a:solidFill>
            <a:srgbClr val="382F2D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26930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4379" y="3122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Instalação de dependências e estrutura básica do projeto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410456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418886"/>
            <a:ext cx="6422231" cy="22860"/>
          </a:xfrm>
          <a:prstGeom prst="rect">
            <a:avLst/>
          </a:prstGeom>
          <a:solidFill>
            <a:srgbClr val="D7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563785"/>
            <a:ext cx="29286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Drawer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3790" y="499300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Criação do layout principal e integração com a navegação existente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410456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4418886"/>
            <a:ext cx="6422231" cy="22860"/>
          </a:xfrm>
          <a:prstGeom prst="rect">
            <a:avLst/>
          </a:prstGeom>
          <a:solidFill>
            <a:srgbClr val="0082AD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4563785"/>
            <a:ext cx="26386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Personalização do Menu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4379" y="499300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Customização do conteúdo, ícones e comportamentos do menu lateral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565773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93790" y="5972056"/>
            <a:ext cx="6422231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1169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Integração Completa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93790" y="654617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Combinação de múltiplos tipos de navegação e boas práticas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4379" y="565773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5972056"/>
            <a:ext cx="6422231" cy="22860"/>
          </a:xfrm>
          <a:prstGeom prst="rect">
            <a:avLst/>
          </a:prstGeom>
          <a:solidFill>
            <a:srgbClr val="382F2D"/>
          </a:solidFill>
          <a:ln/>
        </p:spPr>
      </p:sp>
      <p:sp>
        <p:nvSpPr>
          <p:cNvPr id="25" name="Text 23"/>
          <p:cNvSpPr/>
          <p:nvPr/>
        </p:nvSpPr>
        <p:spPr>
          <a:xfrm>
            <a:off x="7414379" y="6116955"/>
            <a:ext cx="30294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Funcional Completo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4379" y="654617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Revisão final da implementação com todos os componentes integrados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9984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que é Navegação em Drawer?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Entendendo o padrão de design e suas aplicações práticas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4094"/>
            <a:ext cx="58839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Conceito e Funcionalidade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9182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navegação em Drawer, também conhecida como menu hambúrguer, é um padrão de interface que apresenta um menu lateral deslizante acionado por um ícone de três linhas horizontais. Este componente é fundamental quando seu aplicativo possui múltiplas telas e você precisa oferecer acesso fácil e organizado a todas elas.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termo "drawer" (gaveta, em inglês) descreve perfeitamente o comportamento: o menu desliza lateralmente como uma gaveta sendo aberta, revelando opções de navegação que ficam ocultas quando não estão em uso. Isso economiza espaço valioso na interface, mantendo a tela limpa e focada no conteúdo principal.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0991"/>
            <a:ext cx="89713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Quando Utilizar a Navegação em Drawer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3128724"/>
            <a:ext cx="6565106" cy="2889766"/>
          </a:xfrm>
          <a:prstGeom prst="roundRect">
            <a:avLst>
              <a:gd name="adj" fmla="val 316"/>
            </a:avLst>
          </a:prstGeom>
          <a:solidFill>
            <a:srgbClr val="004A80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Cenários Ideais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49273" y="3835598"/>
            <a:ext cx="616839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Drawer é especialmente útil quando você tem mais de cinco telas principais no aplicativo, ultrapassando o limite recomendado para navegação por tabs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 Principais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835598"/>
            <a:ext cx="6279356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Organização de múltiplas opções de navegação sem sobrecarregar a interface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Acesso rápido a funcionalidades secundárias e configurações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Flexibilidade para adicionar ou remover itens conforme necessário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Familiaridade para usuários, presente em aplicativos populares como Mercado Livre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Preparando o ambiente e instalando dependências necessárias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4506"/>
            <a:ext cx="63434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Instalação das Dependências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8141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implementar a navegação em Drawer no seu projeto React Native com Expo Router, é necessário instalar bibliotecas específicas que fornecem os componentes e funcionalidades necessárias. A documentação oficial do Expo lista todas as dependências requeridas para este tipo de navegação.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57280"/>
            <a:ext cx="13042821" cy="1669256"/>
          </a:xfrm>
          <a:prstGeom prst="roundRect">
            <a:avLst>
              <a:gd name="adj" fmla="val 548"/>
            </a:avLst>
          </a:prstGeom>
          <a:solidFill>
            <a:srgbClr val="B3D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231958"/>
            <a:ext cx="310039" cy="2480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00545" y="4205168"/>
            <a:ext cx="33198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Importante: Parar a Aplicação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00545" y="4713684"/>
            <a:ext cx="121377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instalar novas dependências, sempre pare a execução da aplicação no terminal. Instalar pacotes enquanto o app está rodando pode causar problemas de reconhecimento das novas bibliotecas. Após a instalação, reinicie o servidor de desenvolvimento.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5849779"/>
            <a:ext cx="13042821" cy="615196"/>
          </a:xfrm>
          <a:prstGeom prst="roundRect">
            <a:avLst>
              <a:gd name="adj" fmla="val 1486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783908" y="5849779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982266" y="5998607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npm install @react-navigation/drawer react-native-gesture-handler react-native-reanimated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6216"/>
            <a:ext cx="60122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Estrutura Inicial do Projeto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2312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o Drawer, é importante entender a estrutura de navegação já existente no projeto. No nosso caso, temos uma navegação por tabs funcionando, com telas de Home, Configurações e Produtos, além de uma tela de Usuários que está "solta" e será integrada ao menu Drawer.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298990"/>
            <a:ext cx="3111937" cy="1824276"/>
          </a:xfrm>
          <a:prstGeom prst="roundRect">
            <a:avLst>
              <a:gd name="adj" fmla="val 501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app/tabs/_layout.jsx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949428"/>
            <a:ext cx="26695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Gerencia a navegação por tabs inferior com três abas principais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4298990"/>
            <a:ext cx="3111937" cy="1824276"/>
          </a:xfrm>
          <a:prstGeom prst="roundRect">
            <a:avLst>
              <a:gd name="adj" fmla="val 501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25303" y="4520208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app/tabs/products/_layout.jsx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25303" y="5259586"/>
            <a:ext cx="26695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 Stack Navigator dentro da aba de produtos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4298990"/>
            <a:ext cx="3111937" cy="1824276"/>
          </a:xfrm>
          <a:prstGeom prst="roundRect">
            <a:avLst>
              <a:gd name="adj" fmla="val 501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app/_layout.jsx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35597" y="4949428"/>
            <a:ext cx="26695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Layout raiz onde implementaremos o Drawer Navigator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4298990"/>
            <a:ext cx="3111937" cy="1824276"/>
          </a:xfrm>
          <a:prstGeom prst="roundRect">
            <a:avLst>
              <a:gd name="adj" fmla="val 501"/>
            </a:avLst>
          </a:prstGeom>
          <a:solidFill>
            <a:srgbClr val="0082AD"/>
          </a:solidFill>
          <a:ln w="22860">
            <a:solidFill>
              <a:srgbClr val="199B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45892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app/user.jsx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45892" y="4949428"/>
            <a:ext cx="26695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 que será acessível através do menu Drawer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1858</Words>
  <Application>Microsoft Office PowerPoint</Application>
  <PresentationFormat>Personalizar</PresentationFormat>
  <Paragraphs>192</Paragraphs>
  <Slides>22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Consolas Bold</vt:lpstr>
      <vt:lpstr>Trebuchet MS</vt:lpstr>
      <vt:lpstr>Trebuchet MS Bold</vt:lpstr>
      <vt:lpstr>Trebuchet MS Bold Bold</vt:lpstr>
      <vt:lpstr>Trebuchet MS Normal</vt:lpstr>
      <vt:lpstr>Trebuchet MS Normal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8</cp:revision>
  <dcterms:created xsi:type="dcterms:W3CDTF">2026-02-09T16:49:32Z</dcterms:created>
  <dcterms:modified xsi:type="dcterms:W3CDTF">2026-02-09T17:47:08Z</dcterms:modified>
</cp:coreProperties>
</file>